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6" r:id="rId3"/>
    <p:sldId id="257" r:id="rId4"/>
    <p:sldId id="258" r:id="rId5"/>
    <p:sldId id="259" r:id="rId6"/>
    <p:sldId id="260" r:id="rId7"/>
    <p:sldId id="262" r:id="rId8"/>
    <p:sldId id="263" r:id="rId9"/>
    <p:sldId id="265" r:id="rId10"/>
    <p:sldId id="264" r:id="rId11"/>
    <p:sldId id="267" r:id="rId1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3658" autoAdjust="0"/>
    <p:restoredTop sz="94660"/>
  </p:normalViewPr>
  <p:slideViewPr>
    <p:cSldViewPr snapToGrid="0">
      <p:cViewPr>
        <p:scale>
          <a:sx n="66" d="100"/>
          <a:sy n="66" d="100"/>
        </p:scale>
        <p:origin x="-1254" y="-10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1988800" y="3048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12192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95072" y="6391657"/>
            <a:ext cx="11777472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828800" y="2819400"/>
            <a:ext cx="85344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CB095-AE37-4871-8C55-8A57664F6ED9}" type="datetimeFigureOut">
              <a:rPr lang="ru-RU" smtClean="0"/>
              <a:pPr/>
              <a:t>05.03.2026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207264" y="2420112"/>
            <a:ext cx="11777472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203200" y="152400"/>
            <a:ext cx="11777472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5689600" y="2115312"/>
            <a:ext cx="8128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5815584" y="2209800"/>
            <a:ext cx="560832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5791200" y="2199451"/>
            <a:ext cx="6096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A8A7829-E10C-4288-A677-F6F0C6F83CE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914400" y="381000"/>
            <a:ext cx="103632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CB095-AE37-4871-8C55-8A57664F6ED9}" type="datetimeFigureOut">
              <a:rPr lang="ru-RU" smtClean="0"/>
              <a:pPr/>
              <a:t>05.03.2026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5815584" y="1026373"/>
            <a:ext cx="609600" cy="441325"/>
          </a:xfrm>
        </p:spPr>
        <p:txBody>
          <a:bodyPr/>
          <a:lstStyle/>
          <a:p>
            <a:fld id="{6A8A7829-E10C-4288-A677-F6F0C6F83CE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02336" y="1527048"/>
            <a:ext cx="1133856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11988800" y="1905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203200" y="2286000"/>
            <a:ext cx="11777472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207264" y="142352"/>
            <a:ext cx="11777472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824568" y="2743200"/>
            <a:ext cx="8640232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95072" y="6391657"/>
            <a:ext cx="11777472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203200" y="152400"/>
            <a:ext cx="11777472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CB095-AE37-4871-8C55-8A57664F6ED9}" type="datetimeFigureOut">
              <a:rPr lang="ru-RU" smtClean="0"/>
              <a:pPr/>
              <a:t>05.03.2026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203200" y="2438400"/>
            <a:ext cx="11777472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5689600" y="2115312"/>
            <a:ext cx="8128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5815584" y="2209800"/>
            <a:ext cx="560832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5791200" y="2199451"/>
            <a:ext cx="6096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A8A7829-E10C-4288-A677-F6F0C6F83CE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533400"/>
            <a:ext cx="103632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2336" y="228600"/>
            <a:ext cx="113792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721600" y="6409944"/>
            <a:ext cx="4059936" cy="365760"/>
          </a:xfrm>
        </p:spPr>
        <p:txBody>
          <a:bodyPr/>
          <a:lstStyle/>
          <a:p>
            <a:fld id="{44ECB095-AE37-4871-8C55-8A57664F6ED9}" type="datetimeFigureOut">
              <a:rPr lang="ru-RU" smtClean="0"/>
              <a:pPr/>
              <a:t>05.03.2026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A7829-E10C-4288-A677-F6F0C6F83CE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6084107" y="1575653"/>
            <a:ext cx="11895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402336" y="1371600"/>
            <a:ext cx="53848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6400800" y="1371600"/>
            <a:ext cx="53848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6096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12192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1198880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03200" y="1371600"/>
            <a:ext cx="11777472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94564" y="6391656"/>
            <a:ext cx="11777472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02336" y="1524000"/>
            <a:ext cx="5386917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388441" y="1524000"/>
            <a:ext cx="5389033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CB095-AE37-4871-8C55-8A57664F6ED9}" type="datetimeFigureOut">
              <a:rPr lang="ru-RU" smtClean="0"/>
              <a:pPr/>
              <a:t>05.03.2026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06400" y="6409944"/>
            <a:ext cx="47752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203200" y="1280160"/>
            <a:ext cx="11777472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203200" y="155448"/>
            <a:ext cx="11777472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402336" y="2471383"/>
            <a:ext cx="5388864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6400800" y="2471383"/>
            <a:ext cx="53848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5689600" y="956036"/>
            <a:ext cx="8128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5815584" y="1050524"/>
            <a:ext cx="560832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5791200" y="1042417"/>
            <a:ext cx="609600" cy="441325"/>
          </a:xfrm>
        </p:spPr>
        <p:txBody>
          <a:bodyPr/>
          <a:lstStyle>
            <a:lvl1pPr algn="ctr">
              <a:defRPr/>
            </a:lvl1pPr>
          </a:lstStyle>
          <a:p>
            <a:fld id="{6A8A7829-E10C-4288-A677-F6F0C6F83CE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CB095-AE37-4871-8C55-8A57664F6ED9}" type="datetimeFigureOut">
              <a:rPr lang="ru-RU" smtClean="0"/>
              <a:pPr/>
              <a:t>05.03.2026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5791200" y="1036021"/>
            <a:ext cx="609600" cy="441325"/>
          </a:xfrm>
        </p:spPr>
        <p:txBody>
          <a:bodyPr/>
          <a:lstStyle/>
          <a:p>
            <a:fld id="{6A8A7829-E10C-4288-A677-F6F0C6F83C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12192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1198880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95072" y="6391657"/>
            <a:ext cx="11777472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203200" y="158496"/>
            <a:ext cx="11777472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CB095-AE37-4871-8C55-8A57664F6ED9}" type="datetimeFigureOut">
              <a:rPr lang="ru-RU" smtClean="0"/>
              <a:pPr/>
              <a:t>05.03.2026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5689600" y="6324600"/>
            <a:ext cx="8128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A8A7829-E10C-4288-A677-F6F0C6F83C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203200" y="152400"/>
            <a:ext cx="11777472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1198880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12192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203200" y="609600"/>
            <a:ext cx="36576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8000" y="914400"/>
            <a:ext cx="31496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08000" y="1981201"/>
            <a:ext cx="31496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203200" y="152400"/>
            <a:ext cx="11777472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203200" y="533400"/>
            <a:ext cx="11777472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4165600" y="685800"/>
            <a:ext cx="75184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727200" y="228600"/>
            <a:ext cx="8128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853184" y="323088"/>
            <a:ext cx="560832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828800" y="312739"/>
            <a:ext cx="6096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A8A7829-E10C-4288-A677-F6F0C6F83CE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99136" y="6388386"/>
            <a:ext cx="11777472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CB095-AE37-4871-8C55-8A57664F6ED9}" type="datetimeFigureOut">
              <a:rPr lang="ru-RU" smtClean="0"/>
              <a:pPr/>
              <a:t>05.03.2026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2336" y="6410848"/>
            <a:ext cx="451104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203200" y="533400"/>
            <a:ext cx="11777472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1198880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203200" y="152400"/>
            <a:ext cx="11777472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203200" y="609600"/>
            <a:ext cx="36576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203200" y="155448"/>
            <a:ext cx="11777472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727200" y="228600"/>
            <a:ext cx="8128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853184" y="323088"/>
            <a:ext cx="560832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828800" y="312739"/>
            <a:ext cx="609600" cy="441325"/>
          </a:xfrm>
        </p:spPr>
        <p:txBody>
          <a:bodyPr/>
          <a:lstStyle/>
          <a:p>
            <a:fld id="{6A8A7829-E10C-4288-A677-F6F0C6F83CE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00500" y="5029200"/>
            <a:ext cx="78232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00500" y="609600"/>
            <a:ext cx="78232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08000" y="990600"/>
            <a:ext cx="32512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99136" y="6388386"/>
            <a:ext cx="11777472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7717536" y="6404984"/>
            <a:ext cx="4059936" cy="365760"/>
          </a:xfrm>
        </p:spPr>
        <p:txBody>
          <a:bodyPr/>
          <a:lstStyle/>
          <a:p>
            <a:fld id="{44ECB095-AE37-4871-8C55-8A57664F6ED9}" type="datetimeFigureOut">
              <a:rPr lang="ru-RU" smtClean="0"/>
              <a:pPr/>
              <a:t>05.03.2026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2336" y="6410848"/>
            <a:ext cx="4779264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CB095-AE37-4871-8C55-8A57664F6ED9}" type="datetimeFigureOut">
              <a:rPr lang="ru-RU" smtClean="0"/>
              <a:pPr/>
              <a:t>05.03.2026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8A7829-E10C-4288-A677-F6F0C6F83C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9347200" y="0"/>
            <a:ext cx="28448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2192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95072" y="6391657"/>
            <a:ext cx="11777472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203200" y="155448"/>
            <a:ext cx="11777472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6403340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9119616" y="2925763"/>
            <a:ext cx="8128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9245600" y="3020251"/>
            <a:ext cx="560832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9221216" y="3009902"/>
            <a:ext cx="609600" cy="441325"/>
          </a:xfrm>
        </p:spPr>
        <p:txBody>
          <a:bodyPr/>
          <a:lstStyle/>
          <a:p>
            <a:fld id="{6A8A7829-E10C-4288-A677-F6F0C6F83CE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06400" y="304800"/>
            <a:ext cx="87376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ECB095-AE37-4871-8C55-8A57664F6ED9}" type="datetimeFigureOut">
              <a:rPr lang="ru-RU" smtClean="0"/>
              <a:pPr/>
              <a:t>05.03.2026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855200" y="304802"/>
            <a:ext cx="1930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12192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1"/>
            <a:ext cx="12192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1988800" y="0"/>
            <a:ext cx="2032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99136" y="6388386"/>
            <a:ext cx="11777472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7721600" y="6404984"/>
            <a:ext cx="4059936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44ECB095-AE37-4871-8C55-8A57664F6ED9}" type="datetimeFigureOut">
              <a:rPr lang="ru-RU" smtClean="0"/>
              <a:pPr/>
              <a:t>05.03.2026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06400" y="6410848"/>
            <a:ext cx="47752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203200" y="155448"/>
            <a:ext cx="11777472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203200" y="1276743"/>
            <a:ext cx="1177747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5689600" y="956036"/>
            <a:ext cx="8128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5815584" y="1050524"/>
            <a:ext cx="560832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5791200" y="1040175"/>
            <a:ext cx="6096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6A8A7829-E10C-4288-A677-F6F0C6F83CE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02336" y="228600"/>
            <a:ext cx="113792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02336" y="1524000"/>
            <a:ext cx="113792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30">
          <a:fgClr>
            <a:schemeClr val="accent4">
              <a:lumMod val="20000"/>
              <a:lumOff val="80000"/>
            </a:schemeClr>
          </a:fgClr>
          <a:bgClr>
            <a:schemeClr val="accent5">
              <a:lumMod val="20000"/>
              <a:lumOff val="8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620000" y="4388149"/>
            <a:ext cx="399097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i="0" dirty="0" smtClean="0">
                <a:solidFill>
                  <a:srgbClr val="0F1115"/>
                </a:solidFill>
                <a:effectLst/>
                <a:latin typeface="Times New Roman" pitchFamily="18" charset="0"/>
                <a:cs typeface="Times New Roman" pitchFamily="18" charset="0"/>
              </a:rPr>
              <a:t>Автор:</a:t>
            </a:r>
            <a:r>
              <a:rPr lang="ru-RU" sz="1600" dirty="0" smtClean="0">
                <a:solidFill>
                  <a:srgbClr val="0F111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0" i="0" dirty="0" smtClean="0">
                <a:solidFill>
                  <a:srgbClr val="0F1115"/>
                </a:solidFill>
                <a:effectLst/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1600" dirty="0" smtClean="0">
                <a:solidFill>
                  <a:srgbClr val="0F1115"/>
                </a:solidFill>
                <a:latin typeface="Times New Roman" pitchFamily="18" charset="0"/>
                <a:cs typeface="Times New Roman" pitchFamily="18" charset="0"/>
              </a:rPr>
              <a:t>Кузнецов Александр Николаевич,                  10 класс.</a:t>
            </a:r>
          </a:p>
          <a:p>
            <a:pPr algn="ctr"/>
            <a:r>
              <a:rPr lang="ru-RU" sz="1600" dirty="0" smtClean="0">
                <a:solidFill>
                  <a:srgbClr val="0F1115"/>
                </a:solidFill>
                <a:latin typeface="Times New Roman" pitchFamily="18" charset="0"/>
                <a:cs typeface="Times New Roman" pitchFamily="18" charset="0"/>
              </a:rPr>
              <a:t>Руководитель: Полякова Галина Андреевна, педагог-библиотекарь.</a:t>
            </a:r>
          </a:p>
        </p:txBody>
      </p:sp>
      <p:sp>
        <p:nvSpPr>
          <p:cNvPr id="7" name="Овал 6"/>
          <p:cNvSpPr/>
          <p:nvPr/>
        </p:nvSpPr>
        <p:spPr>
          <a:xfrm>
            <a:off x="2390776" y="209550"/>
            <a:ext cx="7781924" cy="165735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latin typeface="Arial" pitchFamily="34" charset="0"/>
                <a:cs typeface="Arial" pitchFamily="34" charset="0"/>
              </a:rPr>
              <a:t>Муниципальное бюджетное общеобразовательное учреждение средняя общеобразовательная школа рп.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Корфовский 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                          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имени Героя Российской Федерации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                                         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 подполковника Маслова Ивана Владимировича </a:t>
            </a:r>
            <a:r>
              <a:rPr lang="en-US" sz="1400" dirty="0" smtClean="0">
                <a:latin typeface="Arial" pitchFamily="34" charset="0"/>
                <a:cs typeface="Arial" pitchFamily="34" charset="0"/>
              </a:rPr>
              <a:t>                         </a:t>
            </a:r>
            <a:r>
              <a:rPr lang="ru-RU" sz="1400" dirty="0" smtClean="0">
                <a:latin typeface="Arial" pitchFamily="34" charset="0"/>
                <a:cs typeface="Arial" pitchFamily="34" charset="0"/>
              </a:rPr>
              <a:t>Хабаровского муниципального района Хабаровского края</a:t>
            </a: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 flipH="1">
            <a:off x="571499" y="2059214"/>
            <a:ext cx="4838700" cy="76200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508001" y="2148116"/>
            <a:ext cx="494937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Всероссийский конкурс 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   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«История местного самоуправления</a:t>
            </a:r>
            <a:r>
              <a:rPr kumimoji="0" lang="ru-RU" sz="1600" b="0" i="0" u="none" strike="noStrike" cap="none" normalizeH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моего края».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758214" y="2054225"/>
            <a:ext cx="4953000" cy="8486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6778170" y="2049689"/>
            <a:ext cx="4949373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Номинация: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«История местного самоуправления </a:t>
            </a:r>
            <a:r>
              <a:rPr lang="ru-RU" sz="1600" dirty="0" smtClean="0">
                <a:solidFill>
                  <a:schemeClr val="bg1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моего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края                                                      от середины XVIII века до настоящего времени».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605190" y="3300185"/>
            <a:ext cx="84772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solidFill>
                  <a:srgbClr val="0F1115"/>
                </a:solidFill>
                <a:latin typeface="Palatino Linotype" panose="02040502050505030304" pitchFamily="18" charset="0"/>
              </a:rPr>
              <a:t> 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2400" dirty="0" smtClean="0">
                <a:solidFill>
                  <a:schemeClr val="bg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История местного самоуправления Хабаровского края: от казачьих кругов до современных муниципалитетов </a:t>
            </a:r>
            <a:endParaRPr lang="ru-RU" sz="2400" dirty="0">
              <a:solidFill>
                <a:schemeClr val="bg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Овал 13"/>
          <p:cNvSpPr/>
          <p:nvPr/>
        </p:nvSpPr>
        <p:spPr>
          <a:xfrm>
            <a:off x="5448300" y="5667375"/>
            <a:ext cx="1219200" cy="5619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extBox 14"/>
          <p:cNvSpPr txBox="1"/>
          <p:nvPr/>
        </p:nvSpPr>
        <p:spPr>
          <a:xfrm>
            <a:off x="5657850" y="5753100"/>
            <a:ext cx="8001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2026 г.</a:t>
            </a:r>
            <a:endParaRPr lang="ru-RU" sz="14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968968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30">
          <a:fgClr>
            <a:schemeClr val="accent4">
              <a:lumMod val="20000"/>
              <a:lumOff val="80000"/>
            </a:schemeClr>
          </a:fgClr>
          <a:bgClr>
            <a:schemeClr val="accent5">
              <a:lumMod val="20000"/>
              <a:lumOff val="8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2" name="Picture 18" descr="Архивы старая карта Амурской области - Портула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90" y="1990986"/>
            <a:ext cx="3957144" cy="373154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Прямоугольник 14"/>
          <p:cNvSpPr/>
          <p:nvPr/>
        </p:nvSpPr>
        <p:spPr>
          <a:xfrm>
            <a:off x="1917960" y="223583"/>
            <a:ext cx="802374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0" dirty="0" smtClean="0">
                <a:solidFill>
                  <a:srgbClr val="0F1115"/>
                </a:solidFill>
                <a:effectLst/>
                <a:latin typeface="Arial" pitchFamily="34" charset="0"/>
                <a:ea typeface="Batang" panose="02030600000101010101" pitchFamily="18" charset="-127"/>
                <a:cs typeface="Arial" pitchFamily="34" charset="0"/>
              </a:rPr>
              <a:t>История местного самоуправления Хабаровского края:</a:t>
            </a:r>
            <a:r>
              <a:rPr lang="ru-RU" sz="3200" dirty="0" smtClean="0">
                <a:latin typeface="Palatino Linotype" panose="02040502050505030304" pitchFamily="18" charset="0"/>
                <a:ea typeface="Batang" panose="02030600000101010101" pitchFamily="18" charset="-127"/>
              </a:rPr>
              <a:t/>
            </a:r>
            <a:br>
              <a:rPr lang="ru-RU" sz="3200" dirty="0" smtClean="0">
                <a:latin typeface="Palatino Linotype" panose="02040502050505030304" pitchFamily="18" charset="0"/>
                <a:ea typeface="Batang" panose="02030600000101010101" pitchFamily="18" charset="-127"/>
              </a:rPr>
            </a:br>
            <a:r>
              <a:rPr lang="ru-RU" b="0" i="0" dirty="0" smtClean="0">
                <a:solidFill>
                  <a:srgbClr val="0F1115"/>
                </a:solidFill>
                <a:effectLst/>
                <a:latin typeface="Arial" pitchFamily="34" charset="0"/>
                <a:ea typeface="Batang" panose="02030600000101010101" pitchFamily="18" charset="-127"/>
                <a:cs typeface="Arial" pitchFamily="34" charset="0"/>
              </a:rPr>
              <a:t>от казачьих кругов до современных муниципалитетов</a:t>
            </a:r>
            <a:r>
              <a:rPr lang="ru-RU" dirty="0" smtClean="0">
                <a:latin typeface="Arial" pitchFamily="34" charset="0"/>
                <a:ea typeface="Batang" panose="02030600000101010101" pitchFamily="18" charset="-127"/>
                <a:cs typeface="Arial" pitchFamily="34" charset="0"/>
              </a:rPr>
              <a:t/>
            </a:r>
            <a:br>
              <a:rPr lang="ru-RU" dirty="0" smtClean="0">
                <a:latin typeface="Arial" pitchFamily="34" charset="0"/>
                <a:ea typeface="Batang" panose="02030600000101010101" pitchFamily="18" charset="-127"/>
                <a:cs typeface="Arial" pitchFamily="34" charset="0"/>
              </a:rPr>
            </a:br>
            <a:r>
              <a:rPr lang="ru-RU" b="0" i="0" dirty="0" smtClean="0">
                <a:solidFill>
                  <a:srgbClr val="0F1115"/>
                </a:solidFill>
                <a:effectLst/>
                <a:latin typeface="Arial" pitchFamily="34" charset="0"/>
                <a:ea typeface="Batang" panose="02030600000101010101" pitchFamily="18" charset="-127"/>
                <a:cs typeface="Arial" pitchFamily="34" charset="0"/>
              </a:rPr>
              <a:t>(середина XVIII — начало XXI вв.)</a:t>
            </a:r>
            <a:endParaRPr lang="ru-RU" dirty="0">
              <a:latin typeface="Arial" pitchFamily="34" charset="0"/>
              <a:ea typeface="Batang" panose="02030600000101010101" pitchFamily="18" charset="-127"/>
              <a:cs typeface="Arial" pitchFamily="34" charset="0"/>
            </a:endParaRPr>
          </a:p>
        </p:txBody>
      </p:sp>
      <p:pic>
        <p:nvPicPr>
          <p:cNvPr id="1066" name="Picture 42" descr="Герб Хабаровского края: новый, старый, значение символик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987" y="2535030"/>
            <a:ext cx="3237685" cy="40085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72" name="Picture 48" descr="Файл:Здание правительства Хабаровского края.jpg — Википедия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7425" y="1990986"/>
            <a:ext cx="4308549" cy="323141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183710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30">
          <a:fgClr>
            <a:schemeClr val="accent4">
              <a:lumMod val="20000"/>
              <a:lumOff val="80000"/>
            </a:schemeClr>
          </a:fgClr>
          <a:bgClr>
            <a:schemeClr val="accent5">
              <a:lumMod val="20000"/>
              <a:lumOff val="8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8831" y="1579587"/>
            <a:ext cx="7913683" cy="4247317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b="1" i="0" dirty="0" smtClean="0">
                <a:solidFill>
                  <a:srgbClr val="0F1115"/>
                </a:solidFill>
                <a:effectLst/>
                <a:latin typeface="Arial" pitchFamily="34" charset="0"/>
                <a:ea typeface="Batang" panose="02030600000101010101" pitchFamily="18" charset="-127"/>
                <a:cs typeface="Arial" pitchFamily="34" charset="0"/>
              </a:rPr>
              <a:t>Цель исследования:</a:t>
            </a:r>
            <a:r>
              <a:rPr lang="ru-RU" b="0" i="0" dirty="0" smtClean="0">
                <a:solidFill>
                  <a:srgbClr val="0F1115"/>
                </a:solidFill>
                <a:effectLst/>
                <a:latin typeface="Arial" pitchFamily="34" charset="0"/>
                <a:ea typeface="Batang" panose="02030600000101010101" pitchFamily="18" charset="-127"/>
                <a:cs typeface="Arial" pitchFamily="34" charset="0"/>
              </a:rPr>
              <a:t> Проследить эволюцию институтов общественного управления в условиях российского «фронтира» (дальневосточной окраины).</a:t>
            </a:r>
          </a:p>
          <a:p>
            <a:pPr>
              <a:lnSpc>
                <a:spcPct val="150000"/>
              </a:lnSpc>
            </a:pPr>
            <a:r>
              <a:rPr lang="ru-RU" b="1" i="0" dirty="0" smtClean="0">
                <a:solidFill>
                  <a:srgbClr val="0F1115"/>
                </a:solidFill>
                <a:effectLst/>
                <a:latin typeface="Arial" pitchFamily="34" charset="0"/>
                <a:ea typeface="Batang" panose="02030600000101010101" pitchFamily="18" charset="-127"/>
                <a:cs typeface="Arial" pitchFamily="34" charset="0"/>
              </a:rPr>
              <a:t>Актуальность:</a:t>
            </a:r>
            <a:r>
              <a:rPr lang="ru-RU" b="0" i="0" dirty="0" smtClean="0">
                <a:solidFill>
                  <a:srgbClr val="0F1115"/>
                </a:solidFill>
                <a:effectLst/>
                <a:latin typeface="Arial" pitchFamily="34" charset="0"/>
                <a:ea typeface="Batang" panose="02030600000101010101" pitchFamily="18" charset="-127"/>
                <a:cs typeface="Arial" pitchFamily="34" charset="0"/>
              </a:rPr>
              <a:t> Поиск оптимальных моделей управления для отдаленных территорий в контексте современной реформы МСУ в РФ.</a:t>
            </a:r>
          </a:p>
          <a:p>
            <a:pPr>
              <a:lnSpc>
                <a:spcPct val="150000"/>
              </a:lnSpc>
            </a:pPr>
            <a:r>
              <a:rPr lang="ru-RU" b="1" i="0" dirty="0" smtClean="0">
                <a:solidFill>
                  <a:srgbClr val="0F1115"/>
                </a:solidFill>
                <a:effectLst/>
                <a:latin typeface="Arial" pitchFamily="34" charset="0"/>
                <a:ea typeface="Batang" panose="02030600000101010101" pitchFamily="18" charset="-127"/>
                <a:cs typeface="Arial" pitchFamily="34" charset="0"/>
              </a:rPr>
              <a:t>Уникальность региона:</a:t>
            </a:r>
            <a:endParaRPr lang="ru-RU" b="0" i="0" dirty="0" smtClean="0">
              <a:solidFill>
                <a:srgbClr val="0F1115"/>
              </a:solidFill>
              <a:effectLst/>
              <a:latin typeface="Arial" pitchFamily="34" charset="0"/>
              <a:ea typeface="Batang" panose="02030600000101010101" pitchFamily="18" charset="-127"/>
              <a:cs typeface="Arial" pitchFamily="34" charset="0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b="0" i="0" dirty="0" smtClean="0">
                <a:solidFill>
                  <a:srgbClr val="0F1115"/>
                </a:solidFill>
                <a:effectLst/>
                <a:latin typeface="Arial" pitchFamily="34" charset="0"/>
                <a:ea typeface="Batang" panose="02030600000101010101" pitchFamily="18" charset="-127"/>
                <a:cs typeface="Arial" pitchFamily="34" charset="0"/>
              </a:rPr>
              <a:t>Огромные расстояния и слабая заселенность.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b="0" i="0" dirty="0" smtClean="0">
                <a:solidFill>
                  <a:srgbClr val="0F1115"/>
                </a:solidFill>
                <a:effectLst/>
                <a:latin typeface="Arial" pitchFamily="34" charset="0"/>
                <a:ea typeface="Batang" panose="02030600000101010101" pitchFamily="18" charset="-127"/>
                <a:cs typeface="Arial" pitchFamily="34" charset="0"/>
              </a:rPr>
              <a:t>Многонациональный состав (коренные народы + переселенцы).</a:t>
            </a: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ru-RU" b="0" i="0" dirty="0" smtClean="0">
                <a:solidFill>
                  <a:srgbClr val="0F1115"/>
                </a:solidFill>
                <a:effectLst/>
                <a:latin typeface="Arial" pitchFamily="34" charset="0"/>
                <a:ea typeface="Batang" panose="02030600000101010101" pitchFamily="18" charset="-127"/>
                <a:cs typeface="Arial" pitchFamily="34" charset="0"/>
              </a:rPr>
              <a:t>Военно-стратегическое значение и государственный патернализм.</a:t>
            </a:r>
            <a:endParaRPr lang="ru-RU" b="0" i="0" dirty="0">
              <a:solidFill>
                <a:srgbClr val="0F1115"/>
              </a:solidFill>
              <a:effectLst/>
              <a:latin typeface="Arial" pitchFamily="34" charset="0"/>
              <a:ea typeface="Batang" panose="02030600000101010101" pitchFamily="18" charset="-127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13730" y="347747"/>
            <a:ext cx="5079596" cy="5778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400" b="1" i="0" dirty="0" smtClean="0">
                <a:solidFill>
                  <a:schemeClr val="tx2"/>
                </a:solidFill>
                <a:effectLst/>
                <a:latin typeface="Arial" pitchFamily="34" charset="0"/>
                <a:ea typeface="Batang" panose="02030600000101010101" pitchFamily="18" charset="-127"/>
                <a:cs typeface="Arial" pitchFamily="34" charset="0"/>
              </a:rPr>
              <a:t>Введение. Цель и актуальность</a:t>
            </a:r>
          </a:p>
        </p:txBody>
      </p:sp>
      <p:pic>
        <p:nvPicPr>
          <p:cNvPr id="9218" name="Picture 2" descr="Хабаровский край. Тематические карты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64017" y="1378857"/>
            <a:ext cx="3494154" cy="459830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729060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30">
          <a:fgClr>
            <a:schemeClr val="accent4">
              <a:lumMod val="20000"/>
              <a:lumOff val="80000"/>
            </a:schemeClr>
          </a:fgClr>
          <a:bgClr>
            <a:schemeClr val="accent5">
              <a:lumMod val="20000"/>
              <a:lumOff val="8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04342" y="174171"/>
            <a:ext cx="457200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0" dirty="0" smtClean="0">
                <a:solidFill>
                  <a:srgbClr val="0F1115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r>
              <a:rPr lang="ru-RU" sz="24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Истоки самоуправления                               (сер. XVIII — сер. XIX вв.)</a:t>
            </a:r>
            <a:endParaRPr lang="ru-RU" sz="2400" b="1" i="0" dirty="0"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3890" y="1291727"/>
            <a:ext cx="4990289" cy="1077218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ru-RU" sz="1600" b="1" i="0" dirty="0" smtClean="0">
                <a:solidFill>
                  <a:schemeClr val="tx2"/>
                </a:solidFill>
                <a:effectLst/>
                <a:latin typeface="Palatino Linotype" panose="02040502050505030304" pitchFamily="18" charset="0"/>
              </a:rPr>
              <a:t> </a:t>
            </a:r>
            <a:r>
              <a:rPr lang="ru-RU" sz="16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Казачье самоуправление:</a:t>
            </a:r>
            <a:endParaRPr lang="ru-RU" sz="1600" b="0" i="0" dirty="0" smtClean="0"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742950" lvl="1" indent="-285750">
              <a:buFont typeface="Wingdings" pitchFamily="2" charset="2"/>
              <a:buChar char="§"/>
            </a:pP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Орган власти: </a:t>
            </a:r>
            <a:r>
              <a:rPr lang="ru-RU" sz="16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Казачий круг</a:t>
            </a: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 (сход).</a:t>
            </a:r>
          </a:p>
          <a:p>
            <a:pPr marL="742950" lvl="1" indent="-285750">
              <a:buFont typeface="Wingdings" pitchFamily="2" charset="2"/>
              <a:buChar char="§"/>
            </a:pP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Лидер: выборный </a:t>
            </a:r>
            <a:r>
              <a:rPr lang="ru-RU" sz="16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атаман</a:t>
            </a: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.</a:t>
            </a:r>
          </a:p>
          <a:p>
            <a:pPr marL="742950" lvl="1" indent="-285750">
              <a:buFont typeface="Wingdings" pitchFamily="2" charset="2"/>
              <a:buChar char="§"/>
            </a:pP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Функции: землепользование, служба, суд.</a:t>
            </a:r>
            <a:endParaRPr lang="ru-RU" sz="1600" b="0" i="0" dirty="0"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943770" y="1248183"/>
            <a:ext cx="5001488" cy="1569660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1600" b="1" i="0" dirty="0" smtClean="0">
                <a:solidFill>
                  <a:schemeClr val="tx2"/>
                </a:solidFill>
                <a:effectLst/>
                <a:latin typeface="Palatino Linotype" panose="02040502050505030304" pitchFamily="18" charset="0"/>
              </a:rPr>
              <a:t>      </a:t>
            </a:r>
            <a:r>
              <a:rPr lang="ru-RU" sz="16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Инородческое управление                                (</a:t>
            </a:r>
            <a:r>
              <a:rPr lang="ru-RU" sz="160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коренные народы</a:t>
            </a:r>
            <a:r>
              <a:rPr lang="ru-RU" sz="16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):</a:t>
            </a:r>
            <a:r>
              <a:rPr lang="ru-RU" sz="1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</a:t>
            </a:r>
          </a:p>
          <a:p>
            <a:pPr>
              <a:buFont typeface="Wingdings" pitchFamily="2" charset="2"/>
              <a:buChar char="§"/>
            </a:pPr>
            <a:r>
              <a:rPr lang="ru-RU" sz="1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  </a:t>
            </a: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Единица: </a:t>
            </a:r>
            <a:r>
              <a:rPr lang="ru-RU" sz="16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Стойбище</a:t>
            </a: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 (род).</a:t>
            </a:r>
          </a:p>
          <a:p>
            <a:pPr>
              <a:buFont typeface="Wingdings" pitchFamily="2" charset="2"/>
              <a:buChar char="§"/>
            </a:pP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    Лидер: </a:t>
            </a:r>
            <a:r>
              <a:rPr lang="ru-RU" sz="16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родоначальник / старшина</a:t>
            </a: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 (князек).</a:t>
            </a:r>
          </a:p>
          <a:p>
            <a:pPr>
              <a:buFont typeface="Wingdings" pitchFamily="2" charset="2"/>
              <a:buChar char="§"/>
            </a:pP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    Принцип: традиции + утверждение российской администрацией для сбора ясака</a:t>
            </a:r>
            <a:endParaRPr lang="ru-RU" sz="1600" b="0" i="0" dirty="0"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4" name="Picture 6" descr="https://pics.livejournal.com/dkphoto/pic/009d0pg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5083" y="2881150"/>
            <a:ext cx="4860614" cy="323791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4" name="AutoShape 2" descr="Казаки Уссурийского казачьего войск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196" name="AutoShape 4" descr="https://kazachestvo.ru/img/07e6/0c/10/84246_0:0:1024:661_1440x900_80_0_1_4d67496df6b2007453f21ef249329c5b.jpg.webp?source-sid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198" name="AutoShape 6" descr="https://kazachestvo.ru/img/07e6/0c/10/84246_0:0:1024:661_1440x900_80_0_1_4d67496df6b2007453f21ef249329c5b.jpg.webp?source-sid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200" name="AutoShape 8" descr="C:\Users\%D0%90%D0%B4%D0%BC%D0%B8%D0%BD%D0%B8%D1%81%D1%82%D1%80%D0%B0%D1%82%D0%BE%D1%80\Desktop\%D0%98%D1%81%D1%82%D0%BE%D1%80%D0%B8%D1%8F %D1%81%D0%B0%D0%BC%D0%BE%D1%83%D0%BF%D1%80%D0%B0%D0%B2%D0%BB%D0%B5%D0%BD%D0%B8%D1%8F\84246_0_0_1024_661_1440x900_80_0_1_4d67496df6b2007453f21ef249329c5b.jpg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202" name="AutoShape 10" descr="C:\Users\%D0%90%D0%B4%D0%BC%D0%B8%D0%BD%D0%B8%D1%81%D1%82%D1%80%D0%B0%D1%82%D0%BE%D1%80\Desktop\%D0%98%D1%81%D1%82%D0%BE%D1%80%D0%B8%D1%8F %D1%81%D0%B0%D0%BC%D0%BE%D1%83%D0%BF%D1%80%D0%B0%D0%B2%D0%BB%D0%B5%D0%BD%D0%B8%D1%8F\84246_0_0_1024_661_1440x900_80_0_1_4d67496df6b2007453f21ef249329c5b.jpg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204" name="AutoShape 12" descr="C:\Users\%D0%90%D0%B4%D0%BC%D0%B8%D0%BD%D0%B8%D1%81%D1%82%D1%80%D0%B0%D1%82%D0%BE%D1%80\Pictures\84246_0_0_1024_661_1440x900_80_0_1_4d67496df6b2007453f21ef249329c5b.jpg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206" name="AutoShape 14" descr="C:\Users\%D0%90%D0%B4%D0%BC%D0%B8%D0%BD%D0%B8%D1%81%D1%82%D1%80%D0%B0%D1%82%D0%BE%D1%80\Desktop\%D0%98%D1%81%D1%82%D0%BE%D1%80%D0%B8%D1%8F %D1%81%D0%B0%D0%BC%D0%BE%D1%83%D0%BF%D1%80%D0%B0%D0%B2%D0%BB%D0%B5%D0%BD%D0%B8%D1%8F\84246_0_0_1024_661_1440x900_80_0_1_4d67496df6b2007453f21ef249329c5b.jpg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208" name="AutoShape 16" descr="Уссурийские казаки, источник: kazachestvo.ru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210" name="AutoShape 18" descr="Уссурийское казачье войско - Российское казачество, 06.03.202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212" name="Picture 20" descr="Уссурийское казачье войско - Российское казачество, 06.03.202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3631" y="2627312"/>
            <a:ext cx="6356594" cy="35702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053445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30">
          <a:fgClr>
            <a:schemeClr val="accent4">
              <a:lumMod val="20000"/>
              <a:lumOff val="80000"/>
            </a:schemeClr>
          </a:fgClr>
          <a:bgClr>
            <a:schemeClr val="accent5">
              <a:lumMod val="20000"/>
              <a:lumOff val="8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6" name="Picture 14" descr="Вновь старый Хабаровск"/>
          <p:cNvPicPr>
            <a:picLocks noChangeAspect="1" noChangeArrowheads="1"/>
          </p:cNvPicPr>
          <p:nvPr/>
        </p:nvPicPr>
        <p:blipFill>
          <a:blip r:embed="rId2" cstate="print">
            <a:lum bright="-23000" contrast="14000"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228" y="179491"/>
            <a:ext cx="4698390" cy="2737880"/>
          </a:xfrm>
          <a:prstGeom prst="rect">
            <a:avLst/>
          </a:prstGeom>
          <a:noFill/>
          <a:ln>
            <a:solidFill>
              <a:schemeClr val="tx1"/>
            </a:solidFill>
          </a:ln>
          <a:scene3d>
            <a:camera prst="orthographicFront"/>
            <a:lightRig rig="twoPt" dir="t"/>
          </a:scene3d>
          <a:sp3d prstMaterial="translucentPowder"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762172" y="188685"/>
            <a:ext cx="39769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Имперский период                         (сер. XIX в. — 1917 г.)</a:t>
            </a:r>
            <a:endParaRPr lang="ru-RU" sz="2400" b="1" i="0" dirty="0"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751101" y="1303561"/>
            <a:ext cx="5004002" cy="1938992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ru-RU" sz="1600" b="1" i="0" dirty="0" smtClean="0">
                <a:solidFill>
                  <a:srgbClr val="0F1115"/>
                </a:solidFill>
                <a:effectLst/>
                <a:latin typeface="Arial" pitchFamily="34" charset="0"/>
                <a:cs typeface="Arial" pitchFamily="34" charset="0"/>
              </a:rPr>
              <a:t>     </a:t>
            </a:r>
            <a:r>
              <a:rPr lang="ru-RU" sz="16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Городская реформа:</a:t>
            </a:r>
            <a:endParaRPr lang="ru-RU" sz="1600" b="0" i="0" dirty="0" smtClean="0"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§"/>
            </a:pPr>
            <a:r>
              <a:rPr lang="ru-RU" sz="16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1875 г.</a:t>
            </a: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 — первые выборы в </a:t>
            </a:r>
            <a:r>
              <a:rPr lang="ru-RU" sz="16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Хабаровскую городскую думу</a:t>
            </a: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.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§"/>
            </a:pP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Ведение думы: благоустройство, освещение, школы, больницы.</a:t>
            </a:r>
            <a:endParaRPr lang="ru-RU" sz="1600" b="0" i="0" dirty="0"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64459" y="3074856"/>
            <a:ext cx="5167084" cy="3046988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ru-RU" sz="16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       Земская реформа (1864 г.):</a:t>
            </a:r>
            <a:endParaRPr lang="ru-RU" sz="1600" b="0" i="0" dirty="0" smtClean="0"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§"/>
            </a:pPr>
            <a:r>
              <a:rPr lang="ru-RU" sz="16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Не была введена на Дальнем Востоке </a:t>
            </a: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(!).</a:t>
            </a:r>
          </a:p>
          <a:p>
            <a:pPr marL="800100" lvl="1" indent="-342900">
              <a:lnSpc>
                <a:spcPct val="150000"/>
              </a:lnSpc>
            </a:pP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Причины: </a:t>
            </a:r>
            <a:endParaRPr lang="ru-RU" sz="1600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pPr marL="800100" lvl="1" indent="-342900">
              <a:lnSpc>
                <a:spcPct val="150000"/>
              </a:lnSpc>
            </a:pPr>
            <a:r>
              <a:rPr lang="ru-RU" sz="1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-</a:t>
            </a: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 отсутствие дворянства,</a:t>
            </a:r>
          </a:p>
          <a:p>
            <a:pPr marL="800100" lvl="1" indent="-342900">
              <a:lnSpc>
                <a:spcPct val="150000"/>
              </a:lnSpc>
            </a:pP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- малочисленность населения,            </a:t>
            </a:r>
          </a:p>
          <a:p>
            <a:pPr marL="800100" lvl="1" indent="-342900">
              <a:lnSpc>
                <a:spcPct val="150000"/>
              </a:lnSpc>
            </a:pP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- военное положение.</a:t>
            </a:r>
          </a:p>
          <a:p>
            <a:pPr marL="742950" lvl="1" indent="-285750">
              <a:lnSpc>
                <a:spcPct val="150000"/>
              </a:lnSpc>
              <a:buFont typeface="Wingdings" pitchFamily="2" charset="2"/>
              <a:buChar char="§"/>
            </a:pP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Функции земств выполняли казачьи и переселенческие управления</a:t>
            </a:r>
            <a:r>
              <a:rPr lang="ru-RU" sz="1600" b="0" i="0" dirty="0" smtClean="0">
                <a:solidFill>
                  <a:srgbClr val="0F1115"/>
                </a:solidFill>
                <a:effectLst/>
                <a:latin typeface="Arial" pitchFamily="34" charset="0"/>
                <a:cs typeface="Arial" pitchFamily="34" charset="0"/>
              </a:rPr>
              <a:t>.</a:t>
            </a:r>
            <a:endParaRPr lang="ru-RU" sz="1600" b="0" i="0" dirty="0">
              <a:solidFill>
                <a:srgbClr val="0F1115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Файл:Здание дореволюционной городской думы Хабаровск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9484" y="3425371"/>
            <a:ext cx="4949414" cy="2784045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368655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30">
          <a:fgClr>
            <a:schemeClr val="accent4">
              <a:lumMod val="20000"/>
              <a:lumOff val="80000"/>
            </a:schemeClr>
          </a:fgClr>
          <a:bgClr>
            <a:schemeClr val="accent5">
              <a:lumMod val="20000"/>
              <a:lumOff val="8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556000" y="345984"/>
            <a:ext cx="41075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0" dirty="0" smtClean="0">
                <a:solidFill>
                  <a:srgbClr val="0F1115"/>
                </a:solidFill>
                <a:effectLst/>
                <a:latin typeface="Arial" pitchFamily="34" charset="0"/>
                <a:cs typeface="Arial" pitchFamily="34" charset="0"/>
              </a:rPr>
              <a:t> </a:t>
            </a:r>
            <a:r>
              <a:rPr lang="ru-RU" sz="24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Революция и советы (1917 — 1980-е гг.)</a:t>
            </a:r>
            <a:endParaRPr lang="ru-RU" sz="2400" b="1" i="0" dirty="0"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473371" y="1307620"/>
            <a:ext cx="5500915" cy="2585323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    Советский период:</a:t>
            </a:r>
            <a:endParaRPr lang="ru-RU" b="0" i="0" dirty="0" smtClean="0"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Формально: власть </a:t>
            </a:r>
            <a:r>
              <a:rPr lang="ru-RU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Советов</a:t>
            </a:r>
            <a:r>
              <a:rPr lang="ru-RU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 (депутаты) и их </a:t>
            </a:r>
            <a:r>
              <a:rPr lang="ru-RU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исполкомов</a:t>
            </a:r>
            <a:r>
              <a:rPr lang="ru-RU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Реально: полное огосударствление. Власть принадлежала </a:t>
            </a:r>
            <a:r>
              <a:rPr lang="ru-RU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партийным комитетам</a:t>
            </a:r>
            <a:r>
              <a:rPr lang="ru-RU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 (КПСС).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Выборы безальтернативны. Самостоятельность сведена к минимуму (хозрасчет по плану).</a:t>
            </a:r>
            <a:endParaRPr lang="ru-RU" b="0" i="0" dirty="0"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9035" y="1268121"/>
            <a:ext cx="5187994" cy="923330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 algn="ctr">
              <a:buFont typeface="Wingdings" pitchFamily="2" charset="2"/>
              <a:buChar char="v"/>
            </a:pPr>
            <a:r>
              <a:rPr lang="ru-RU" b="1" i="0" dirty="0" smtClean="0">
                <a:solidFill>
                  <a:srgbClr val="0F1115"/>
                </a:solidFill>
                <a:effectLst/>
                <a:latin typeface="Arial" pitchFamily="34" charset="0"/>
                <a:cs typeface="Arial" pitchFamily="34" charset="0"/>
              </a:rPr>
              <a:t>     1917-1922 гг.:</a:t>
            </a:r>
            <a:r>
              <a:rPr lang="ru-RU" b="0" i="0" dirty="0" smtClean="0">
                <a:solidFill>
                  <a:srgbClr val="0F1115"/>
                </a:solidFill>
                <a:effectLst/>
                <a:latin typeface="Arial" pitchFamily="34" charset="0"/>
                <a:cs typeface="Arial" pitchFamily="34" charset="0"/>
              </a:rPr>
              <a:t> Хаос Гражданской войны. Борьба советов, казачьих атаманов и земств (в т.ч. в ДВР).</a:t>
            </a:r>
          </a:p>
        </p:txBody>
      </p:sp>
      <p:pic>
        <p:nvPicPr>
          <p:cNvPr id="4124" name="Picture 28" descr="https://www.booksite.ru/fulltext/1/001/009/001/2417643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1556" y="3975838"/>
            <a:ext cx="5707342" cy="237425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12685" y="2287222"/>
            <a:ext cx="2698977" cy="3437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>
            <a:off x="348344" y="5733142"/>
            <a:ext cx="513805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Arial" pitchFamily="34" charset="0"/>
                <a:cs typeface="Arial" pitchFamily="34" charset="0"/>
              </a:rPr>
              <a:t>Конституция Дальневосточной республики (ДВР) 1921 г.</a:t>
            </a:r>
            <a:endParaRPr lang="ru-RU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105314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30">
          <a:fgClr>
            <a:schemeClr val="accent4">
              <a:lumMod val="20000"/>
              <a:lumOff val="80000"/>
            </a:schemeClr>
          </a:fgClr>
          <a:bgClr>
            <a:schemeClr val="accent5">
              <a:lumMod val="20000"/>
              <a:lumOff val="8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6" name="Picture 6" descr="Первая публикация] Антисталинская речь Хрущева. Вырезки из газеты ... |  Аукционы | Аукционный дом «Литфонд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86408"/>
            <a:ext cx="12192000" cy="9521044"/>
          </a:xfrm>
          <a:prstGeom prst="rect">
            <a:avLst/>
          </a:prstGeom>
          <a:noFill/>
          <a:scene3d>
            <a:camera prst="orthographicFront"/>
            <a:lightRig rig="contrasting" dir="t"/>
          </a:scene3d>
          <a:sp3d prstMaterial="clear"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592325" y="301213"/>
            <a:ext cx="33034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Возрождение МСУ (1990-е гг.)</a:t>
            </a:r>
            <a:endParaRPr lang="ru-RU" sz="2400" b="1" i="0" dirty="0"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0455" y="1538343"/>
            <a:ext cx="6089031" cy="4708981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000" b="1" i="0" dirty="0" smtClean="0">
                <a:solidFill>
                  <a:srgbClr val="0F1115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1990 г</a:t>
            </a:r>
            <a:r>
              <a:rPr lang="ru-RU" sz="20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од</a:t>
            </a:r>
            <a:r>
              <a:rPr lang="ru-RU" sz="20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:</a:t>
            </a:r>
            <a:r>
              <a:rPr lang="ru-RU" sz="20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 Закон СССР «Об общих началах местного самоуправления». Первые альтернативные выборы в крае.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0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1993 год:</a:t>
            </a:r>
            <a:r>
              <a:rPr lang="ru-RU" sz="20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 Роспуск советов. Начало переходного периода.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0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ru-RU" sz="20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1995 год:</a:t>
            </a:r>
            <a:r>
              <a:rPr lang="ru-RU" sz="20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 Принятие </a:t>
            </a:r>
            <a:r>
              <a:rPr lang="ru-RU" sz="20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Устава Хабаровского края</a:t>
            </a:r>
            <a:r>
              <a:rPr lang="ru-RU" sz="20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ru-RU" sz="20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Итог 90-х:</a:t>
            </a:r>
            <a:r>
              <a:rPr lang="ru-RU" sz="20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 Хаотичное формирование новых муниципалитетов на фоне экономического кризиса. Слабая финансовая база.</a:t>
            </a:r>
            <a:endParaRPr lang="ru-RU" sz="2000" b="0" i="0" dirty="0"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124" name="Picture 4" descr="Хабаровск «лихих» 90-х: dkphoto — LiveJourna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1866" y="1785087"/>
            <a:ext cx="4973953" cy="365777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87491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30">
          <a:fgClr>
            <a:schemeClr val="accent4">
              <a:lumMod val="20000"/>
              <a:lumOff val="80000"/>
            </a:schemeClr>
          </a:fgClr>
          <a:bgClr>
            <a:schemeClr val="accent5">
              <a:lumMod val="20000"/>
              <a:lumOff val="8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115701" y="174172"/>
            <a:ext cx="3925214" cy="827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Реформа 2000-х. </a:t>
            </a:r>
            <a:endParaRPr lang="ru-RU" sz="2400" b="1" i="0" dirty="0" smtClean="0"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algn="ctr"/>
            <a:r>
              <a:rPr lang="ru-RU" sz="24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131-ФЗ</a:t>
            </a:r>
            <a:endParaRPr lang="ru-RU" sz="2400" b="1" i="0" dirty="0"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947887" y="1519730"/>
            <a:ext cx="7996860" cy="4893647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sz="24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 2003 </a:t>
            </a:r>
            <a:r>
              <a:rPr lang="ru-RU" sz="24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г.:</a:t>
            </a:r>
            <a:r>
              <a:rPr lang="ru-RU" sz="24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 Принятие Федерального закона №131-ФЗ.</a:t>
            </a:r>
          </a:p>
          <a:p>
            <a:pPr>
              <a:buFont typeface="Wingdings" pitchFamily="2" charset="2"/>
              <a:buChar char="v"/>
            </a:pPr>
            <a:r>
              <a:rPr lang="ru-RU" sz="24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 С </a:t>
            </a:r>
            <a:r>
              <a:rPr lang="ru-RU" sz="24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2006 г.:</a:t>
            </a:r>
            <a:r>
              <a:rPr lang="ru-RU" sz="24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 В крае сформирована двухуровневая система: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24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1 уровень:</a:t>
            </a:r>
            <a:r>
              <a:rPr lang="ru-RU" sz="24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 Городские округа (Хабаровск, Комсомольск-на-Амуре).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24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2 уровень:</a:t>
            </a:r>
            <a:r>
              <a:rPr lang="ru-RU" sz="24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 Муниципальные районы.</a:t>
            </a:r>
          </a:p>
          <a:p>
            <a:pPr marL="1143000" lvl="2" indent="-228600"/>
            <a:r>
              <a:rPr lang="ru-RU" sz="2400" b="0" i="1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Внутри районов:</a:t>
            </a:r>
            <a:r>
              <a:rPr lang="ru-RU" sz="24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 Городские и Сельские поселения.</a:t>
            </a:r>
          </a:p>
          <a:p>
            <a:r>
              <a:rPr lang="ru-RU" sz="24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Проблема:</a:t>
            </a:r>
            <a:r>
              <a:rPr lang="ru-RU" sz="24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 Выявление «несущих» поселений, неспособных к самообеспечению (особенно на севере края).</a:t>
            </a:r>
          </a:p>
          <a:p>
            <a:r>
              <a:rPr lang="ru-RU" sz="24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Решение:</a:t>
            </a:r>
            <a:r>
              <a:rPr lang="ru-RU" sz="24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 Оптимизация и объединение слабых муниципалитетов.</a:t>
            </a:r>
            <a:endParaRPr lang="ru-RU" sz="2400" b="0" i="0" dirty="0"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148" name="Picture 4" descr="Сеть учреждений здравоохранения | Министерство здравоохранения Хабаровского  кра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611" y="644481"/>
            <a:ext cx="3125508" cy="540745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327189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30">
          <a:fgClr>
            <a:schemeClr val="accent4">
              <a:lumMod val="20000"/>
              <a:lumOff val="80000"/>
            </a:schemeClr>
          </a:fgClr>
          <a:bgClr>
            <a:schemeClr val="accent5">
              <a:lumMod val="20000"/>
              <a:lumOff val="8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04457" y="186351"/>
            <a:ext cx="616857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 Современное состояние и вызовы (2010-2020-е)</a:t>
            </a:r>
            <a:endParaRPr lang="ru-RU" sz="2400" b="1" i="0" dirty="0"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32313" y="1291408"/>
            <a:ext cx="5820144" cy="5262979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6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Структура МСУ сегодня:</a:t>
            </a:r>
            <a:endParaRPr lang="ru-RU" sz="1600" b="0" i="0" dirty="0" smtClean="0"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 2 </a:t>
            </a: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городских округа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 17 </a:t>
            </a: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муниципальных районов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 29 </a:t>
            </a: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городских и 169 сельских поселений                                     (данные на 2023 г.)</a:t>
            </a:r>
          </a:p>
          <a:p>
            <a:pPr>
              <a:lnSpc>
                <a:spcPct val="150000"/>
              </a:lnSpc>
            </a:pPr>
            <a:r>
              <a:rPr lang="ru-RU" sz="16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Главные вызовы:</a:t>
            </a:r>
            <a:endParaRPr lang="ru-RU" sz="1600" b="0" i="0" dirty="0" smtClean="0"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+mj-lt"/>
              <a:buAutoNum type="arabicPeriod"/>
            </a:pPr>
            <a:r>
              <a:rPr lang="ru-RU" sz="16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Финансовая зависимость:</a:t>
            </a: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 Высокая дотационность, малая база (НДФЛ, земельный налог).</a:t>
            </a:r>
          </a:p>
          <a:p>
            <a:pPr>
              <a:lnSpc>
                <a:spcPct val="150000"/>
              </a:lnSpc>
              <a:buFont typeface="+mj-lt"/>
              <a:buAutoNum type="arabicPeriod"/>
            </a:pPr>
            <a:r>
              <a:rPr lang="ru-RU" sz="16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Кадровый голод:</a:t>
            </a: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 Сложно привлечь специалистов на "землю".</a:t>
            </a:r>
          </a:p>
          <a:p>
            <a:pPr>
              <a:lnSpc>
                <a:spcPct val="150000"/>
              </a:lnSpc>
              <a:buFont typeface="+mj-lt"/>
              <a:buAutoNum type="arabicPeriod"/>
            </a:pPr>
            <a:r>
              <a:rPr lang="ru-RU" sz="16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Демография:</a:t>
            </a: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 Отток молодежи, старение населения в селах.</a:t>
            </a:r>
          </a:p>
          <a:p>
            <a:pPr>
              <a:lnSpc>
                <a:spcPct val="150000"/>
              </a:lnSpc>
              <a:buFont typeface="+mj-lt"/>
              <a:buAutoNum type="arabicPeriod"/>
            </a:pPr>
            <a:r>
              <a:rPr lang="ru-RU" sz="16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Логистика:</a:t>
            </a: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 Транспортная недоступность (зимники, авиация) удорожает управление.</a:t>
            </a:r>
            <a:endParaRPr lang="ru-RU" sz="1600" b="0" i="0" dirty="0"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1689" y="2380344"/>
            <a:ext cx="5977539" cy="2975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6081486" y="2133600"/>
            <a:ext cx="5907314" cy="307777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Система органов местного самоуправления в Хабаровском крае</a:t>
            </a:r>
            <a:endParaRPr lang="ru-RU" sz="1400" b="1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334105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30">
          <a:fgClr>
            <a:schemeClr val="accent4">
              <a:lumMod val="20000"/>
              <a:lumOff val="80000"/>
            </a:schemeClr>
          </a:fgClr>
          <a:bgClr>
            <a:schemeClr val="accent5">
              <a:lumMod val="20000"/>
              <a:lumOff val="8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57600" y="197493"/>
            <a:ext cx="491027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Современное состояние. Новые </a:t>
            </a:r>
            <a:r>
              <a:rPr lang="ru-RU" sz="24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механизмы.</a:t>
            </a:r>
            <a:endParaRPr lang="ru-RU" sz="2400" b="1" i="0" dirty="0"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43468" y="1497460"/>
            <a:ext cx="5794475" cy="4893647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В условиях жестких бюджетных ограничений развиваются </a:t>
            </a:r>
            <a:r>
              <a:rPr lang="ru-RU" sz="16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низовые инициативы:</a:t>
            </a:r>
            <a:endParaRPr lang="ru-RU" sz="1600" b="0" i="0" dirty="0" smtClean="0"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ru-RU" sz="16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r>
              <a:rPr lang="ru-RU" sz="1600" b="1" i="0" dirty="0" err="1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ТОСы</a:t>
            </a: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 (Территориальное общественное самоуправление) — самостоятельное благоустройство территорий.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ru-RU" sz="16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 Инициативное </a:t>
            </a:r>
            <a:r>
              <a:rPr lang="ru-RU" sz="16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бюджетирование</a:t>
            </a: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 («Народный бюджет») — жители сами выбирают, на что потратить часть бюджета.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ru-RU" sz="16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 Общественные </a:t>
            </a:r>
            <a:r>
              <a:rPr lang="ru-RU" sz="16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советы</a:t>
            </a: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 при администрациях.</a:t>
            </a:r>
          </a:p>
          <a:p>
            <a:pPr>
              <a:lnSpc>
                <a:spcPct val="150000"/>
              </a:lnSpc>
            </a:pPr>
            <a:r>
              <a:rPr lang="ru-RU" sz="16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Важный контекст:</a:t>
            </a: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</a:b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События </a:t>
            </a:r>
            <a:r>
              <a:rPr lang="ru-RU" sz="16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2020 г.</a:t>
            </a: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 (протесты в Хабаровске) показали высокий запрос населения на самостоятельность и учет мнения местных сообществ.</a:t>
            </a:r>
            <a:endParaRPr lang="ru-RU" sz="1600" b="0" i="0" dirty="0"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0" name="AutoShape 2" descr="21 апреля отмечается День местного самоуправлени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Picture 8" descr="Куда сходить и что посмотреть в Хабаровске — Лайфхакер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3313" y="1886857"/>
            <a:ext cx="5955603" cy="3512457"/>
          </a:xfrm>
          <a:prstGeom prst="rect">
            <a:avLst/>
          </a:prstGeom>
          <a:noFill/>
          <a:scene3d>
            <a:camera prst="orthographicFront"/>
            <a:lightRig rig="contrasting" dir="t"/>
          </a:scene3d>
          <a:sp3d prstMaterial="translucentPowder"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046008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30">
          <a:fgClr>
            <a:schemeClr val="accent4">
              <a:lumMod val="20000"/>
              <a:lumOff val="80000"/>
            </a:schemeClr>
          </a:fgClr>
          <a:bgClr>
            <a:schemeClr val="accent5">
              <a:lumMod val="20000"/>
              <a:lumOff val="80000"/>
            </a:schemeClr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22514" y="179364"/>
            <a:ext cx="1113070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Заключение.</a:t>
            </a:r>
            <a:r>
              <a:rPr lang="ru-RU" sz="2400" dirty="0" smtClean="0"/>
              <a:t> </a:t>
            </a:r>
            <a:r>
              <a:rPr lang="ru-RU" sz="24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Основные этапы и уникальные черты развития МСУ </a:t>
            </a:r>
            <a:r>
              <a:rPr lang="ru-RU" sz="24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                           в </a:t>
            </a:r>
            <a:r>
              <a:rPr lang="ru-RU" sz="24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Хабаровском крае. Перспективы.</a:t>
            </a:r>
          </a:p>
          <a:p>
            <a:endParaRPr lang="ru-RU" sz="2400" b="1" i="0" dirty="0"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14681" y="1553711"/>
            <a:ext cx="5794233" cy="4524315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6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Исторические черты МСУ в крае:</a:t>
            </a:r>
            <a:endParaRPr lang="ru-RU" sz="1600" b="0" i="0" dirty="0" smtClean="0"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 Эволюция</a:t>
            </a: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: от казачьего круга → к имперской думе → к совету → к муниципалитету.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 Постоянный </a:t>
            </a: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государственный контроль (из-за геополитики).</a:t>
            </a: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 Запаздывание </a:t>
            </a: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общероссийских реформ (не было земств, сложно шла реформа 2000-х).</a:t>
            </a:r>
          </a:p>
          <a:p>
            <a:pPr>
              <a:lnSpc>
                <a:spcPct val="150000"/>
              </a:lnSpc>
            </a:pPr>
            <a:r>
              <a:rPr lang="ru-RU" sz="16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Главное противоречие сегодня:</a:t>
            </a:r>
            <a:r>
              <a:rPr lang="ru-RU" sz="1600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противоречие между формально широкими полномочиями МСУ, закрепленными в законе, и реальной финансово-экономической, кадровой и инфраструктурной слабостью большинства муниципалитетов края.</a:t>
            </a:r>
            <a:endParaRPr lang="ru-RU" sz="1600" b="0" i="0" dirty="0"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10512" y="4148695"/>
            <a:ext cx="5776688" cy="1938992"/>
          </a:xfrm>
          <a:prstGeom prst="rect">
            <a:avLst/>
          </a:prstGeom>
          <a:ln>
            <a:solidFill>
              <a:schemeClr val="tx2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600" b="1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Перспективы развития:</a:t>
            </a:r>
            <a:endParaRPr lang="ru-RU" sz="1600" b="0" i="0" dirty="0" smtClean="0"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+mj-lt"/>
              <a:buAutoNum type="arabicPeriod"/>
            </a:pP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Межмуниципальное сотрудничество.</a:t>
            </a:r>
          </a:p>
          <a:p>
            <a:pPr>
              <a:lnSpc>
                <a:spcPct val="150000"/>
              </a:lnSpc>
              <a:buFont typeface="+mj-lt"/>
              <a:buAutoNum type="arabicPeriod"/>
            </a:pP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Особые статусы для северных территорий.</a:t>
            </a:r>
          </a:p>
          <a:p>
            <a:pPr>
              <a:lnSpc>
                <a:spcPct val="150000"/>
              </a:lnSpc>
              <a:buFont typeface="+mj-lt"/>
              <a:buAutoNum type="arabicPeriod"/>
            </a:pPr>
            <a:r>
              <a:rPr lang="ru-RU" sz="1600" b="0" i="0" dirty="0" smtClean="0"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Укрепление реального участия жителей (ТОСы, инициативы</a:t>
            </a:r>
            <a:r>
              <a:rPr lang="ru-RU" sz="1600" b="0" i="0" dirty="0" smtClean="0">
                <a:solidFill>
                  <a:schemeClr val="tx2"/>
                </a:solidFill>
                <a:effectLst/>
                <a:latin typeface="Palatino Linotype" panose="02040502050505030304" pitchFamily="18" charset="0"/>
              </a:rPr>
              <a:t>).</a:t>
            </a:r>
            <a:endParaRPr lang="ru-RU" sz="1600" b="0" i="0" dirty="0">
              <a:solidFill>
                <a:schemeClr val="tx2"/>
              </a:solidFill>
              <a:effectLst/>
              <a:latin typeface="Palatino Linotype" panose="02040502050505030304" pitchFamily="18" charset="0"/>
            </a:endParaRPr>
          </a:p>
        </p:txBody>
      </p:sp>
      <p:pic>
        <p:nvPicPr>
          <p:cNvPr id="6" name="Picture 6" descr="День местного самоуправлени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07199" y="1059544"/>
            <a:ext cx="4325256" cy="3027679"/>
          </a:xfrm>
          <a:prstGeom prst="rect">
            <a:avLst/>
          </a:prstGeom>
          <a:noFill/>
          <a:ln>
            <a:solidFill>
              <a:schemeClr val="tx2"/>
            </a:solidFill>
          </a:ln>
        </p:spPr>
      </p:pic>
    </p:spTree>
    <p:extLst>
      <p:ext uri="{BB962C8B-B14F-4D97-AF65-F5344CB8AC3E}">
        <p14:creationId xmlns="" xmlns:p14="http://schemas.microsoft.com/office/powerpoint/2010/main" val="1058721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538</TotalTime>
  <Words>309</Words>
  <Application>Microsoft Office PowerPoint</Application>
  <PresentationFormat>Произвольный</PresentationFormat>
  <Paragraphs>84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Официальная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Администратор</cp:lastModifiedBy>
  <cp:revision>86</cp:revision>
  <dcterms:created xsi:type="dcterms:W3CDTF">2026-02-16T07:13:43Z</dcterms:created>
  <dcterms:modified xsi:type="dcterms:W3CDTF">2026-03-05T01:13:39Z</dcterms:modified>
</cp:coreProperties>
</file>